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1" r:id="rId28"/>
    <p:sldId id="283" r:id="rId29"/>
    <p:sldId id="285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28D096-403B-5C4D-B655-3FE1503D58D6}" type="doc">
      <dgm:prSet loTypeId="urn:microsoft.com/office/officeart/2005/8/layout/cycle1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914936-7645-D944-9F39-D16A318CEACA}">
      <dgm:prSet phldrT="[Text]"/>
      <dgm:spPr/>
      <dgm:t>
        <a:bodyPr/>
        <a:lstStyle/>
        <a:p>
          <a:r>
            <a:rPr lang="en-US" dirty="0" smtClean="0"/>
            <a:t>More Savings</a:t>
          </a:r>
          <a:endParaRPr lang="en-US" dirty="0"/>
        </a:p>
      </dgm:t>
    </dgm:pt>
    <dgm:pt modelId="{B11C18E1-4BE5-7F42-BDF1-BCF6154E1662}" type="parTrans" cxnId="{ADF79347-821D-534F-859B-2ECC295F2322}">
      <dgm:prSet/>
      <dgm:spPr/>
      <dgm:t>
        <a:bodyPr/>
        <a:lstStyle/>
        <a:p>
          <a:endParaRPr lang="en-US"/>
        </a:p>
      </dgm:t>
    </dgm:pt>
    <dgm:pt modelId="{8B519DFC-4983-7B43-87B1-CD66F88C28AF}" type="sibTrans" cxnId="{ADF79347-821D-534F-859B-2ECC295F2322}">
      <dgm:prSet/>
      <dgm:spPr/>
      <dgm:t>
        <a:bodyPr/>
        <a:lstStyle/>
        <a:p>
          <a:endParaRPr lang="en-US"/>
        </a:p>
      </dgm:t>
    </dgm:pt>
    <dgm:pt modelId="{6A75DEEA-370B-9941-A365-3873ED18B0D1}">
      <dgm:prSet phldrT="[Text]"/>
      <dgm:spPr/>
      <dgm:t>
        <a:bodyPr/>
        <a:lstStyle/>
        <a:p>
          <a:r>
            <a:rPr lang="en-US" dirty="0" smtClean="0"/>
            <a:t>Less Debt</a:t>
          </a:r>
          <a:endParaRPr lang="en-US" dirty="0"/>
        </a:p>
      </dgm:t>
    </dgm:pt>
    <dgm:pt modelId="{F6F900D8-B6B8-5746-90A5-585670C20A11}" type="parTrans" cxnId="{0DDBFB9F-486A-F643-9E6D-E95CA70F3ED1}">
      <dgm:prSet/>
      <dgm:spPr/>
      <dgm:t>
        <a:bodyPr/>
        <a:lstStyle/>
        <a:p>
          <a:endParaRPr lang="en-US"/>
        </a:p>
      </dgm:t>
    </dgm:pt>
    <dgm:pt modelId="{5EEA4549-7EEB-014D-89AF-E436D996F1C3}" type="sibTrans" cxnId="{0DDBFB9F-486A-F643-9E6D-E95CA70F3ED1}">
      <dgm:prSet/>
      <dgm:spPr/>
      <dgm:t>
        <a:bodyPr/>
        <a:lstStyle/>
        <a:p>
          <a:endParaRPr lang="en-US"/>
        </a:p>
      </dgm:t>
    </dgm:pt>
    <dgm:pt modelId="{3D5A0E53-5C5C-3240-A6B4-D927A36B3451}">
      <dgm:prSet phldrT="[Text]"/>
      <dgm:spPr/>
      <dgm:t>
        <a:bodyPr/>
        <a:lstStyle/>
        <a:p>
          <a:r>
            <a:rPr lang="en-US" dirty="0" smtClean="0"/>
            <a:t>More to Save</a:t>
          </a:r>
          <a:endParaRPr lang="en-US" dirty="0"/>
        </a:p>
      </dgm:t>
    </dgm:pt>
    <dgm:pt modelId="{6EB41F64-3D82-D44E-B8C1-BA8BA56C9165}" type="parTrans" cxnId="{B0E5BD49-76A8-EF44-92C8-C4775D711032}">
      <dgm:prSet/>
      <dgm:spPr/>
      <dgm:t>
        <a:bodyPr/>
        <a:lstStyle/>
        <a:p>
          <a:endParaRPr lang="en-US"/>
        </a:p>
      </dgm:t>
    </dgm:pt>
    <dgm:pt modelId="{68112716-0EF1-034C-9019-DA0068B3F815}" type="sibTrans" cxnId="{B0E5BD49-76A8-EF44-92C8-C4775D711032}">
      <dgm:prSet/>
      <dgm:spPr/>
      <dgm:t>
        <a:bodyPr/>
        <a:lstStyle/>
        <a:p>
          <a:endParaRPr lang="en-US"/>
        </a:p>
      </dgm:t>
    </dgm:pt>
    <dgm:pt modelId="{AE1B69B3-4F05-B843-BEB5-F4C8D4A5119E}">
      <dgm:prSet phldrT="[Text]"/>
      <dgm:spPr/>
      <dgm:t>
        <a:bodyPr/>
        <a:lstStyle/>
        <a:p>
          <a:r>
            <a:rPr lang="en-US" dirty="0" smtClean="0"/>
            <a:t>Even less debt!</a:t>
          </a:r>
          <a:endParaRPr lang="en-US" dirty="0"/>
        </a:p>
      </dgm:t>
    </dgm:pt>
    <dgm:pt modelId="{514FDB97-E947-1040-B3E3-CD2937B51DEB}" type="parTrans" cxnId="{44EE5AD7-12FD-E34D-9E8E-0D8734F03602}">
      <dgm:prSet/>
      <dgm:spPr/>
      <dgm:t>
        <a:bodyPr/>
        <a:lstStyle/>
        <a:p>
          <a:endParaRPr lang="en-US"/>
        </a:p>
      </dgm:t>
    </dgm:pt>
    <dgm:pt modelId="{72699BF4-CF41-BA4A-8EA2-2C887CD7CB35}" type="sibTrans" cxnId="{44EE5AD7-12FD-E34D-9E8E-0D8734F03602}">
      <dgm:prSet/>
      <dgm:spPr/>
      <dgm:t>
        <a:bodyPr/>
        <a:lstStyle/>
        <a:p>
          <a:endParaRPr lang="en-US"/>
        </a:p>
      </dgm:t>
    </dgm:pt>
    <dgm:pt modelId="{37D2C5C4-9A1F-7C42-A87E-C52C0439B8FA}" type="pres">
      <dgm:prSet presAssocID="{9628D096-403B-5C4D-B655-3FE1503D58D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0593A4-8AE0-5C4E-A93C-F7DB3832CD02}" type="pres">
      <dgm:prSet presAssocID="{8A914936-7645-D944-9F39-D16A318CEACA}" presName="dummy" presStyleCnt="0"/>
      <dgm:spPr/>
    </dgm:pt>
    <dgm:pt modelId="{102C25D3-00DE-4E40-BA62-08B5D6C3B2EF}" type="pres">
      <dgm:prSet presAssocID="{8A914936-7645-D944-9F39-D16A318CEACA}" presName="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B50312-296D-9440-90E9-5BD5D5DC5337}" type="pres">
      <dgm:prSet presAssocID="{8B519DFC-4983-7B43-87B1-CD66F88C28AF}" presName="sibTrans" presStyleLbl="node1" presStyleIdx="0" presStyleCnt="4"/>
      <dgm:spPr/>
      <dgm:t>
        <a:bodyPr/>
        <a:lstStyle/>
        <a:p>
          <a:endParaRPr lang="en-US"/>
        </a:p>
      </dgm:t>
    </dgm:pt>
    <dgm:pt modelId="{BBF92312-5694-9341-A3B8-320F9C652B98}" type="pres">
      <dgm:prSet presAssocID="{6A75DEEA-370B-9941-A365-3873ED18B0D1}" presName="dummy" presStyleCnt="0"/>
      <dgm:spPr/>
    </dgm:pt>
    <dgm:pt modelId="{B1712CE1-32CD-AF45-BCC6-68B52BD8CC35}" type="pres">
      <dgm:prSet presAssocID="{6A75DEEA-370B-9941-A365-3873ED18B0D1}" presName="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D72FE-3940-9F4D-9EB8-77C9ED76DFFC}" type="pres">
      <dgm:prSet presAssocID="{5EEA4549-7EEB-014D-89AF-E436D996F1C3}" presName="sibTrans" presStyleLbl="node1" presStyleIdx="1" presStyleCnt="4"/>
      <dgm:spPr/>
      <dgm:t>
        <a:bodyPr/>
        <a:lstStyle/>
        <a:p>
          <a:endParaRPr lang="en-US"/>
        </a:p>
      </dgm:t>
    </dgm:pt>
    <dgm:pt modelId="{98E6F935-D5D6-C14F-A197-8C1EDEB4A87F}" type="pres">
      <dgm:prSet presAssocID="{3D5A0E53-5C5C-3240-A6B4-D927A36B3451}" presName="dummy" presStyleCnt="0"/>
      <dgm:spPr/>
    </dgm:pt>
    <dgm:pt modelId="{AF86D86A-2F91-D24E-91F5-241269715BC2}" type="pres">
      <dgm:prSet presAssocID="{3D5A0E53-5C5C-3240-A6B4-D927A36B3451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00166F-2F9A-1648-89B3-3EF8D4B3A21E}" type="pres">
      <dgm:prSet presAssocID="{68112716-0EF1-034C-9019-DA0068B3F815}" presName="sibTrans" presStyleLbl="node1" presStyleIdx="2" presStyleCnt="4"/>
      <dgm:spPr/>
      <dgm:t>
        <a:bodyPr/>
        <a:lstStyle/>
        <a:p>
          <a:endParaRPr lang="en-US"/>
        </a:p>
      </dgm:t>
    </dgm:pt>
    <dgm:pt modelId="{130942BF-ABFE-FE4A-B815-682EA9FDD84E}" type="pres">
      <dgm:prSet presAssocID="{AE1B69B3-4F05-B843-BEB5-F4C8D4A5119E}" presName="dummy" presStyleCnt="0"/>
      <dgm:spPr/>
    </dgm:pt>
    <dgm:pt modelId="{CE466952-7A92-7F44-8CA6-3402629ED03D}" type="pres">
      <dgm:prSet presAssocID="{AE1B69B3-4F05-B843-BEB5-F4C8D4A5119E}" presName="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183AD2-B330-0642-B53D-19621AF01F21}" type="pres">
      <dgm:prSet presAssocID="{72699BF4-CF41-BA4A-8EA2-2C887CD7CB35}" presName="sibTrans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DF79347-821D-534F-859B-2ECC295F2322}" srcId="{9628D096-403B-5C4D-B655-3FE1503D58D6}" destId="{8A914936-7645-D944-9F39-D16A318CEACA}" srcOrd="0" destOrd="0" parTransId="{B11C18E1-4BE5-7F42-BDF1-BCF6154E1662}" sibTransId="{8B519DFC-4983-7B43-87B1-CD66F88C28AF}"/>
    <dgm:cxn modelId="{B0E5BD49-76A8-EF44-92C8-C4775D711032}" srcId="{9628D096-403B-5C4D-B655-3FE1503D58D6}" destId="{3D5A0E53-5C5C-3240-A6B4-D927A36B3451}" srcOrd="2" destOrd="0" parTransId="{6EB41F64-3D82-D44E-B8C1-BA8BA56C9165}" sibTransId="{68112716-0EF1-034C-9019-DA0068B3F815}"/>
    <dgm:cxn modelId="{44EE5AD7-12FD-E34D-9E8E-0D8734F03602}" srcId="{9628D096-403B-5C4D-B655-3FE1503D58D6}" destId="{AE1B69B3-4F05-B843-BEB5-F4C8D4A5119E}" srcOrd="3" destOrd="0" parTransId="{514FDB97-E947-1040-B3E3-CD2937B51DEB}" sibTransId="{72699BF4-CF41-BA4A-8EA2-2C887CD7CB35}"/>
    <dgm:cxn modelId="{2E2C3F25-797C-D244-9511-A0A0EEF1151D}" type="presOf" srcId="{9628D096-403B-5C4D-B655-3FE1503D58D6}" destId="{37D2C5C4-9A1F-7C42-A87E-C52C0439B8FA}" srcOrd="0" destOrd="0" presId="urn:microsoft.com/office/officeart/2005/8/layout/cycle1"/>
    <dgm:cxn modelId="{78DD5079-990E-AE49-93D3-90C6A9209B61}" type="presOf" srcId="{8B519DFC-4983-7B43-87B1-CD66F88C28AF}" destId="{03B50312-296D-9440-90E9-5BD5D5DC5337}" srcOrd="0" destOrd="0" presId="urn:microsoft.com/office/officeart/2005/8/layout/cycle1"/>
    <dgm:cxn modelId="{9786B3FF-3E3C-264D-901B-5389102D68BA}" type="presOf" srcId="{5EEA4549-7EEB-014D-89AF-E436D996F1C3}" destId="{A72D72FE-3940-9F4D-9EB8-77C9ED76DFFC}" srcOrd="0" destOrd="0" presId="urn:microsoft.com/office/officeart/2005/8/layout/cycle1"/>
    <dgm:cxn modelId="{1BC93B33-DF7E-B346-8FCA-CE80B8CC4370}" type="presOf" srcId="{68112716-0EF1-034C-9019-DA0068B3F815}" destId="{FC00166F-2F9A-1648-89B3-3EF8D4B3A21E}" srcOrd="0" destOrd="0" presId="urn:microsoft.com/office/officeart/2005/8/layout/cycle1"/>
    <dgm:cxn modelId="{85AF5F08-FCAD-A04B-A8DB-8132E97B0B20}" type="presOf" srcId="{3D5A0E53-5C5C-3240-A6B4-D927A36B3451}" destId="{AF86D86A-2F91-D24E-91F5-241269715BC2}" srcOrd="0" destOrd="0" presId="urn:microsoft.com/office/officeart/2005/8/layout/cycle1"/>
    <dgm:cxn modelId="{B4E9E2F0-C5BA-7747-9C8F-46D7821770F1}" type="presOf" srcId="{AE1B69B3-4F05-B843-BEB5-F4C8D4A5119E}" destId="{CE466952-7A92-7F44-8CA6-3402629ED03D}" srcOrd="0" destOrd="0" presId="urn:microsoft.com/office/officeart/2005/8/layout/cycle1"/>
    <dgm:cxn modelId="{78D47AB1-1241-214C-874E-C586AE68565F}" type="presOf" srcId="{6A75DEEA-370B-9941-A365-3873ED18B0D1}" destId="{B1712CE1-32CD-AF45-BCC6-68B52BD8CC35}" srcOrd="0" destOrd="0" presId="urn:microsoft.com/office/officeart/2005/8/layout/cycle1"/>
    <dgm:cxn modelId="{0DDBFB9F-486A-F643-9E6D-E95CA70F3ED1}" srcId="{9628D096-403B-5C4D-B655-3FE1503D58D6}" destId="{6A75DEEA-370B-9941-A365-3873ED18B0D1}" srcOrd="1" destOrd="0" parTransId="{F6F900D8-B6B8-5746-90A5-585670C20A11}" sibTransId="{5EEA4549-7EEB-014D-89AF-E436D996F1C3}"/>
    <dgm:cxn modelId="{207B4A52-5E26-7746-A8E8-391EAC2ECEDB}" type="presOf" srcId="{72699BF4-CF41-BA4A-8EA2-2C887CD7CB35}" destId="{75183AD2-B330-0642-B53D-19621AF01F21}" srcOrd="0" destOrd="0" presId="urn:microsoft.com/office/officeart/2005/8/layout/cycle1"/>
    <dgm:cxn modelId="{B25C3267-35F5-8448-A1F1-2B3F9BD93950}" type="presOf" srcId="{8A914936-7645-D944-9F39-D16A318CEACA}" destId="{102C25D3-00DE-4E40-BA62-08B5D6C3B2EF}" srcOrd="0" destOrd="0" presId="urn:microsoft.com/office/officeart/2005/8/layout/cycle1"/>
    <dgm:cxn modelId="{F4D046BF-FBFA-8942-9BCE-F007ED4E74FB}" type="presParOf" srcId="{37D2C5C4-9A1F-7C42-A87E-C52C0439B8FA}" destId="{260593A4-8AE0-5C4E-A93C-F7DB3832CD02}" srcOrd="0" destOrd="0" presId="urn:microsoft.com/office/officeart/2005/8/layout/cycle1"/>
    <dgm:cxn modelId="{01522883-A080-9047-808C-8A88BB690B48}" type="presParOf" srcId="{37D2C5C4-9A1F-7C42-A87E-C52C0439B8FA}" destId="{102C25D3-00DE-4E40-BA62-08B5D6C3B2EF}" srcOrd="1" destOrd="0" presId="urn:microsoft.com/office/officeart/2005/8/layout/cycle1"/>
    <dgm:cxn modelId="{87157920-F468-594C-A036-A297649DA67A}" type="presParOf" srcId="{37D2C5C4-9A1F-7C42-A87E-C52C0439B8FA}" destId="{03B50312-296D-9440-90E9-5BD5D5DC5337}" srcOrd="2" destOrd="0" presId="urn:microsoft.com/office/officeart/2005/8/layout/cycle1"/>
    <dgm:cxn modelId="{B4684AAB-CE9E-8843-B5B3-7FF8BD9D0F8A}" type="presParOf" srcId="{37D2C5C4-9A1F-7C42-A87E-C52C0439B8FA}" destId="{BBF92312-5694-9341-A3B8-320F9C652B98}" srcOrd="3" destOrd="0" presId="urn:microsoft.com/office/officeart/2005/8/layout/cycle1"/>
    <dgm:cxn modelId="{4E35F639-F174-D145-A720-624983F1D2E0}" type="presParOf" srcId="{37D2C5C4-9A1F-7C42-A87E-C52C0439B8FA}" destId="{B1712CE1-32CD-AF45-BCC6-68B52BD8CC35}" srcOrd="4" destOrd="0" presId="urn:microsoft.com/office/officeart/2005/8/layout/cycle1"/>
    <dgm:cxn modelId="{119AC6F9-2ED0-AA40-9AE3-B55759D44A88}" type="presParOf" srcId="{37D2C5C4-9A1F-7C42-A87E-C52C0439B8FA}" destId="{A72D72FE-3940-9F4D-9EB8-77C9ED76DFFC}" srcOrd="5" destOrd="0" presId="urn:microsoft.com/office/officeart/2005/8/layout/cycle1"/>
    <dgm:cxn modelId="{6FBB6BBC-1101-F345-9E57-FA42A8BFC769}" type="presParOf" srcId="{37D2C5C4-9A1F-7C42-A87E-C52C0439B8FA}" destId="{98E6F935-D5D6-C14F-A197-8C1EDEB4A87F}" srcOrd="6" destOrd="0" presId="urn:microsoft.com/office/officeart/2005/8/layout/cycle1"/>
    <dgm:cxn modelId="{70088773-FCAC-5B4F-81C7-A9537055FD5F}" type="presParOf" srcId="{37D2C5C4-9A1F-7C42-A87E-C52C0439B8FA}" destId="{AF86D86A-2F91-D24E-91F5-241269715BC2}" srcOrd="7" destOrd="0" presId="urn:microsoft.com/office/officeart/2005/8/layout/cycle1"/>
    <dgm:cxn modelId="{CDF54D47-9E66-8A49-9DD6-D9AB8783936C}" type="presParOf" srcId="{37D2C5C4-9A1F-7C42-A87E-C52C0439B8FA}" destId="{FC00166F-2F9A-1648-89B3-3EF8D4B3A21E}" srcOrd="8" destOrd="0" presId="urn:microsoft.com/office/officeart/2005/8/layout/cycle1"/>
    <dgm:cxn modelId="{CF29FD0D-8C7B-764B-ADB5-46FD1C0FEE35}" type="presParOf" srcId="{37D2C5C4-9A1F-7C42-A87E-C52C0439B8FA}" destId="{130942BF-ABFE-FE4A-B815-682EA9FDD84E}" srcOrd="9" destOrd="0" presId="urn:microsoft.com/office/officeart/2005/8/layout/cycle1"/>
    <dgm:cxn modelId="{817D53A1-6938-054B-BC20-840AD9562808}" type="presParOf" srcId="{37D2C5C4-9A1F-7C42-A87E-C52C0439B8FA}" destId="{CE466952-7A92-7F44-8CA6-3402629ED03D}" srcOrd="10" destOrd="0" presId="urn:microsoft.com/office/officeart/2005/8/layout/cycle1"/>
    <dgm:cxn modelId="{0E704469-8EB7-8B4B-878A-328E12264936}" type="presParOf" srcId="{37D2C5C4-9A1F-7C42-A87E-C52C0439B8FA}" destId="{75183AD2-B330-0642-B53D-19621AF01F21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C25D3-00DE-4E40-BA62-08B5D6C3B2EF}">
      <dsp:nvSpPr>
        <dsp:cNvPr id="0" name=""/>
        <dsp:cNvSpPr/>
      </dsp:nvSpPr>
      <dsp:spPr>
        <a:xfrm>
          <a:off x="4603454" y="102553"/>
          <a:ext cx="1634678" cy="1634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More Savings</a:t>
          </a:r>
          <a:endParaRPr lang="en-US" sz="3700" kern="1200" dirty="0"/>
        </a:p>
      </dsp:txBody>
      <dsp:txXfrm>
        <a:off x="4603454" y="102553"/>
        <a:ext cx="1634678" cy="1634678"/>
      </dsp:txXfrm>
    </dsp:sp>
    <dsp:sp modelId="{03B50312-296D-9440-90E9-5BD5D5DC5337}">
      <dsp:nvSpPr>
        <dsp:cNvPr id="0" name=""/>
        <dsp:cNvSpPr/>
      </dsp:nvSpPr>
      <dsp:spPr>
        <a:xfrm>
          <a:off x="1726291" y="-61"/>
          <a:ext cx="4614456" cy="4614456"/>
        </a:xfrm>
        <a:prstGeom prst="circularArrow">
          <a:avLst>
            <a:gd name="adj1" fmla="val 6908"/>
            <a:gd name="adj2" fmla="val 465816"/>
            <a:gd name="adj3" fmla="val 547462"/>
            <a:gd name="adj4" fmla="val 20586721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1712CE1-32CD-AF45-BCC6-68B52BD8CC35}">
      <dsp:nvSpPr>
        <dsp:cNvPr id="0" name=""/>
        <dsp:cNvSpPr/>
      </dsp:nvSpPr>
      <dsp:spPr>
        <a:xfrm>
          <a:off x="4603454" y="2877102"/>
          <a:ext cx="1634678" cy="1634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Less Debt</a:t>
          </a:r>
          <a:endParaRPr lang="en-US" sz="3700" kern="1200" dirty="0"/>
        </a:p>
      </dsp:txBody>
      <dsp:txXfrm>
        <a:off x="4603454" y="2877102"/>
        <a:ext cx="1634678" cy="1634678"/>
      </dsp:txXfrm>
    </dsp:sp>
    <dsp:sp modelId="{A72D72FE-3940-9F4D-9EB8-77C9ED76DFFC}">
      <dsp:nvSpPr>
        <dsp:cNvPr id="0" name=""/>
        <dsp:cNvSpPr/>
      </dsp:nvSpPr>
      <dsp:spPr>
        <a:xfrm>
          <a:off x="1726291" y="-61"/>
          <a:ext cx="4614456" cy="4614456"/>
        </a:xfrm>
        <a:prstGeom prst="circularArrow">
          <a:avLst>
            <a:gd name="adj1" fmla="val 6908"/>
            <a:gd name="adj2" fmla="val 465816"/>
            <a:gd name="adj3" fmla="val 5947462"/>
            <a:gd name="adj4" fmla="val 4386721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F86D86A-2F91-D24E-91F5-241269715BC2}">
      <dsp:nvSpPr>
        <dsp:cNvPr id="0" name=""/>
        <dsp:cNvSpPr/>
      </dsp:nvSpPr>
      <dsp:spPr>
        <a:xfrm>
          <a:off x="1828905" y="2877102"/>
          <a:ext cx="1634678" cy="1634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More to Save</a:t>
          </a:r>
          <a:endParaRPr lang="en-US" sz="3700" kern="1200" dirty="0"/>
        </a:p>
      </dsp:txBody>
      <dsp:txXfrm>
        <a:off x="1828905" y="2877102"/>
        <a:ext cx="1634678" cy="1634678"/>
      </dsp:txXfrm>
    </dsp:sp>
    <dsp:sp modelId="{FC00166F-2F9A-1648-89B3-3EF8D4B3A21E}">
      <dsp:nvSpPr>
        <dsp:cNvPr id="0" name=""/>
        <dsp:cNvSpPr/>
      </dsp:nvSpPr>
      <dsp:spPr>
        <a:xfrm>
          <a:off x="1726291" y="-61"/>
          <a:ext cx="4614456" cy="4614456"/>
        </a:xfrm>
        <a:prstGeom prst="circularArrow">
          <a:avLst>
            <a:gd name="adj1" fmla="val 6908"/>
            <a:gd name="adj2" fmla="val 465816"/>
            <a:gd name="adj3" fmla="val 11347462"/>
            <a:gd name="adj4" fmla="val 9786721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E466952-7A92-7F44-8CA6-3402629ED03D}">
      <dsp:nvSpPr>
        <dsp:cNvPr id="0" name=""/>
        <dsp:cNvSpPr/>
      </dsp:nvSpPr>
      <dsp:spPr>
        <a:xfrm>
          <a:off x="1828905" y="102553"/>
          <a:ext cx="1634678" cy="16346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Even less debt!</a:t>
          </a:r>
          <a:endParaRPr lang="en-US" sz="3700" kern="1200" dirty="0"/>
        </a:p>
      </dsp:txBody>
      <dsp:txXfrm>
        <a:off x="1828905" y="102553"/>
        <a:ext cx="1634678" cy="1634678"/>
      </dsp:txXfrm>
    </dsp:sp>
    <dsp:sp modelId="{75183AD2-B330-0642-B53D-19621AF01F21}">
      <dsp:nvSpPr>
        <dsp:cNvPr id="0" name=""/>
        <dsp:cNvSpPr/>
      </dsp:nvSpPr>
      <dsp:spPr>
        <a:xfrm>
          <a:off x="1726291" y="-61"/>
          <a:ext cx="4614456" cy="4614456"/>
        </a:xfrm>
        <a:prstGeom prst="circularArrow">
          <a:avLst>
            <a:gd name="adj1" fmla="val 6908"/>
            <a:gd name="adj2" fmla="val 465816"/>
            <a:gd name="adj3" fmla="val 16747462"/>
            <a:gd name="adj4" fmla="val 15186721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68E5E-2169-A343-96CB-A174C0C97EDE}" type="datetimeFigureOut">
              <a:rPr lang="en-US" smtClean="0"/>
              <a:pPr/>
              <a:t>11/19/2012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A80B7-7647-B94F-90DE-3FCD347C81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15515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en-US" sz="1200" i="1" dirty="0" smtClean="0"/>
              <a:t>In the 1870s, everything changed.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A80B7-7647-B94F-90DE-3FCD347C81C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198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A80B7-7647-B94F-90DE-3FCD347C81C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821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A80B7-7647-B94F-90DE-3FCD347C81C0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2974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A80B7-7647-B94F-90DE-3FCD347C81C0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92974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A80B7-7647-B94F-90DE-3FCD347C81C0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821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4A80B7-7647-B94F-90DE-3FCD347C81C0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58212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Travis Waugh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8994839">
            <a:off x="252349" y="5752188"/>
            <a:ext cx="2176272" cy="201168"/>
          </a:xfrm>
        </p:spPr>
        <p:txBody>
          <a:bodyPr/>
          <a:lstStyle/>
          <a:p>
            <a:fld id="{647D2193-4505-4A75-99BB-880C6989A757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707529"/>
            <a:ext cx="4066382" cy="1150472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402088" y="5707528"/>
            <a:ext cx="8741912" cy="115282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677954">
            <a:off x="186227" y="601985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19, 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t.com/blog/trends/how-does-your-holiday-spending-compare-to-the-national-average-112011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It’s Your Money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Recovering From the Holidays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67543" y="5583535"/>
            <a:ext cx="3676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Presented By Travis Waugh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16032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Curious Case of Travis P.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" y="1009936"/>
            <a:ext cx="7520940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Travis </a:t>
            </a:r>
            <a:r>
              <a:rPr lang="en-US" sz="2400" dirty="0"/>
              <a:t>enrolled in debt management plan with Maryland-based CareOne, and has now paid off half of what he owes and is </a:t>
            </a:r>
            <a:r>
              <a:rPr lang="en-US" sz="2400" b="1" dirty="0" smtClean="0"/>
              <a:t>CREDIT-CARD FREE</a:t>
            </a:r>
            <a:r>
              <a:rPr lang="en-US" sz="2400" dirty="0" smtClean="0"/>
              <a:t>!</a:t>
            </a:r>
          </a:p>
        </p:txBody>
      </p:sp>
      <p:sp>
        <p:nvSpPr>
          <p:cNvPr id="5" name="Rectangle 4"/>
          <p:cNvSpPr/>
          <p:nvPr/>
        </p:nvSpPr>
        <p:spPr>
          <a:xfrm>
            <a:off x="522198" y="2507475"/>
            <a:ext cx="81497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/>
              <a:t>Instead of spending as much as </a:t>
            </a:r>
            <a:r>
              <a:rPr lang="en-US" sz="2400" b="1" dirty="0">
                <a:solidFill>
                  <a:schemeClr val="accent2"/>
                </a:solidFill>
              </a:rPr>
              <a:t>$600 </a:t>
            </a:r>
            <a:r>
              <a:rPr lang="en-US" sz="2400" dirty="0"/>
              <a:t>on each of his two kids, he budgets about </a:t>
            </a:r>
            <a:r>
              <a:rPr lang="en-US" sz="2400" b="1" dirty="0">
                <a:solidFill>
                  <a:srgbClr val="008000"/>
                </a:solidFill>
              </a:rPr>
              <a:t>$100 </a:t>
            </a:r>
            <a:r>
              <a:rPr lang="en-US" sz="2400" dirty="0"/>
              <a:t>each for the holidays.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58918" y="3454127"/>
            <a:ext cx="56768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It </a:t>
            </a:r>
            <a:r>
              <a:rPr lang="en-US" sz="3200" i="1" dirty="0"/>
              <a:t>hasn’t reduced our Christmas enjoyment at </a:t>
            </a:r>
            <a:r>
              <a:rPr lang="en-US" sz="3200" i="1" dirty="0" smtClean="0"/>
              <a:t>all.</a:t>
            </a:r>
          </a:p>
          <a:p>
            <a:endParaRPr lang="en-US" sz="3200" i="1" dirty="0"/>
          </a:p>
          <a:p>
            <a:r>
              <a:rPr lang="en-US" sz="3200" i="1" dirty="0" smtClean="0"/>
              <a:t>- Travis P.</a:t>
            </a:r>
            <a:endParaRPr lang="en-US" sz="3200" i="1" dirty="0"/>
          </a:p>
          <a:p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http://www.washingtonpost.com/business/economy/shoppers-return-to-credit-to-pay-for-holidays/2011/12/22/gIQAc0NnKP_story.html</a:t>
            </a:r>
          </a:p>
        </p:txBody>
      </p:sp>
    </p:spTree>
    <p:extLst>
      <p:ext uri="{BB962C8B-B14F-4D97-AF65-F5344CB8AC3E}">
        <p14:creationId xmlns="" xmlns:p14="http://schemas.microsoft.com/office/powerpoint/2010/main" val="259272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l="1179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37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1472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Pop-quiz hotshot:  You have 200 dollars a month.  What do you pay?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61060" y="2336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u="sng" dirty="0"/>
              <a:t>VISA BILL</a:t>
            </a:r>
          </a:p>
          <a:p>
            <a:r>
              <a:rPr lang="en-US" sz="2800" dirty="0"/>
              <a:t>$1,000 Balance</a:t>
            </a:r>
          </a:p>
          <a:p>
            <a:r>
              <a:rPr lang="en-US" sz="2800" dirty="0"/>
              <a:t>10% APR</a:t>
            </a:r>
          </a:p>
          <a:p>
            <a:r>
              <a:rPr lang="en-US" sz="2800" dirty="0"/>
              <a:t>$30 minimum </a:t>
            </a:r>
            <a:r>
              <a:rPr lang="en-US" sz="2800" dirty="0" smtClean="0"/>
              <a:t>due</a:t>
            </a:r>
          </a:p>
          <a:p>
            <a:endParaRPr lang="en-US" sz="2800" dirty="0"/>
          </a:p>
          <a:p>
            <a:r>
              <a:rPr lang="en-US" sz="2800" dirty="0" smtClean="0"/>
              <a:t>You pay: ________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44060" y="2336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u="sng" dirty="0" smtClean="0"/>
              <a:t>MACY’S </a:t>
            </a:r>
            <a:r>
              <a:rPr lang="en-US" sz="2800" u="sng" dirty="0"/>
              <a:t>BILL</a:t>
            </a:r>
          </a:p>
          <a:p>
            <a:r>
              <a:rPr lang="en-US" sz="2800" dirty="0" smtClean="0"/>
              <a:t>$500 </a:t>
            </a:r>
            <a:r>
              <a:rPr lang="en-US" sz="2800" dirty="0"/>
              <a:t>Balance</a:t>
            </a:r>
          </a:p>
          <a:p>
            <a:r>
              <a:rPr lang="en-US" sz="2800" dirty="0" smtClean="0"/>
              <a:t>18% </a:t>
            </a:r>
            <a:r>
              <a:rPr lang="en-US" sz="2800" dirty="0"/>
              <a:t>APR</a:t>
            </a:r>
          </a:p>
          <a:p>
            <a:r>
              <a:rPr lang="en-US" sz="2800" dirty="0" smtClean="0"/>
              <a:t>$15 </a:t>
            </a:r>
            <a:r>
              <a:rPr lang="en-US" sz="2800" dirty="0"/>
              <a:t>minimum </a:t>
            </a:r>
            <a:r>
              <a:rPr lang="en-US" sz="2800" dirty="0" smtClean="0"/>
              <a:t>due</a:t>
            </a:r>
          </a:p>
          <a:p>
            <a:endParaRPr lang="en-US" sz="2800" dirty="0"/>
          </a:p>
          <a:p>
            <a:r>
              <a:rPr lang="en-US" sz="2800" dirty="0" smtClean="0"/>
              <a:t>You pay: ________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514600" y="4325610"/>
            <a:ext cx="8515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Stencil Std"/>
                <a:cs typeface="Stencil Std"/>
              </a:rPr>
              <a:t>$30</a:t>
            </a:r>
            <a:endParaRPr lang="en-US" sz="2800" dirty="0">
              <a:solidFill>
                <a:srgbClr val="660066"/>
              </a:solidFill>
              <a:latin typeface="Stencil Std"/>
              <a:cs typeface="Stencil Std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48400" y="4325610"/>
            <a:ext cx="116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Stencil Std"/>
                <a:cs typeface="Stencil Std"/>
              </a:rPr>
              <a:t>$170</a:t>
            </a:r>
            <a:endParaRPr lang="en-US" sz="2800" dirty="0">
              <a:solidFill>
                <a:srgbClr val="660066"/>
              </a:solidFill>
              <a:latin typeface="Stencil Std"/>
              <a:cs typeface="Stencil St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6983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The FUTURE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3784600"/>
            <a:ext cx="3807779" cy="2158999"/>
          </a:xfrm>
        </p:spPr>
        <p:txBody>
          <a:bodyPr>
            <a:normAutofit/>
          </a:bodyPr>
          <a:lstStyle/>
          <a:p>
            <a:r>
              <a:rPr lang="en-US" dirty="0" smtClean="0"/>
              <a:t>This time next year, we’ll all be rich geniuses!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Setting a Smart Target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62921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Much Holiday do You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15998"/>
            <a:ext cx="7914640" cy="4809067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January is the best time to make a budget for next year.  </a:t>
            </a:r>
          </a:p>
          <a:p>
            <a:endParaRPr lang="en-US" sz="2400" dirty="0" smtClean="0"/>
          </a:p>
          <a:p>
            <a:r>
              <a:rPr lang="en-US" sz="2400" dirty="0" smtClean="0"/>
              <a:t>You have all the data you need at hand: receipts, bank statements, and credit cards bills from this year.</a:t>
            </a:r>
          </a:p>
          <a:p>
            <a:endParaRPr lang="en-US" sz="2400" dirty="0"/>
          </a:p>
          <a:p>
            <a:r>
              <a:rPr lang="en-US" sz="2400" dirty="0" smtClean="0"/>
              <a:t>Take a long look at what you spent.  Where did you get the most bang for your buck?  What was wasted?</a:t>
            </a:r>
          </a:p>
          <a:p>
            <a:endParaRPr lang="en-US" sz="2400" dirty="0"/>
          </a:p>
          <a:p>
            <a:r>
              <a:rPr lang="en-US" sz="2400" dirty="0" smtClean="0"/>
              <a:t>Make a realistic estimate.</a:t>
            </a:r>
          </a:p>
          <a:p>
            <a:endParaRPr lang="en-US" sz="2400" dirty="0"/>
          </a:p>
          <a:p>
            <a:r>
              <a:rPr lang="en-US" sz="2400" dirty="0" smtClean="0"/>
              <a:t>NEXT YEAR I WILL NEED 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85735" y="4908949"/>
            <a:ext cx="116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660066"/>
                </a:solidFill>
                <a:latin typeface="Stencil Std"/>
                <a:cs typeface="Stencil Std"/>
              </a:rPr>
              <a:t>$700</a:t>
            </a:r>
            <a:endParaRPr lang="en-US" sz="2800" dirty="0">
              <a:solidFill>
                <a:srgbClr val="660066"/>
              </a:solidFill>
              <a:latin typeface="Stencil Std"/>
              <a:cs typeface="Stencil St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57434" y="4182747"/>
            <a:ext cx="24801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 Black"/>
                <a:cs typeface="Arial Black"/>
              </a:rPr>
              <a:t>AND</a:t>
            </a:r>
          </a:p>
          <a:p>
            <a:r>
              <a:rPr lang="en-US" sz="2800" dirty="0" smtClean="0">
                <a:latin typeface="Arial Black"/>
                <a:cs typeface="Arial Black"/>
              </a:rPr>
              <a:t>REMEMBER</a:t>
            </a:r>
          </a:p>
          <a:p>
            <a:r>
              <a:rPr lang="en-US" sz="2800" dirty="0" smtClean="0">
                <a:latin typeface="Arial Black"/>
                <a:cs typeface="Arial Black"/>
              </a:rPr>
              <a:t>IT!</a:t>
            </a:r>
            <a:endParaRPr lang="en-U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443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poison…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52222301"/>
              </p:ext>
            </p:extLst>
          </p:nvPr>
        </p:nvGraphicFramePr>
        <p:xfrm>
          <a:off x="287870" y="1032930"/>
          <a:ext cx="8619068" cy="41778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767"/>
                <a:gridCol w="2154767"/>
                <a:gridCol w="2154767"/>
                <a:gridCol w="2154767"/>
              </a:tblGrid>
              <a:tr h="7281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Credit Cards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Retail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Layaway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Cash Money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844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075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poison…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89716706"/>
              </p:ext>
            </p:extLst>
          </p:nvPr>
        </p:nvGraphicFramePr>
        <p:xfrm>
          <a:off x="287870" y="1032930"/>
          <a:ext cx="8619068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767"/>
                <a:gridCol w="2154767"/>
                <a:gridCol w="2154767"/>
                <a:gridCol w="2154767"/>
              </a:tblGrid>
              <a:tr h="7281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Credit Cards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Retail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Layaway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Cash Money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8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+ Convenient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Competitive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Interest Rates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May have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existing balance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Interest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can build quickly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72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poison…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65329889"/>
              </p:ext>
            </p:extLst>
          </p:nvPr>
        </p:nvGraphicFramePr>
        <p:xfrm>
          <a:off x="287870" y="1032930"/>
          <a:ext cx="8619068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767"/>
                <a:gridCol w="2154767"/>
                <a:gridCol w="2154767"/>
                <a:gridCol w="2154767"/>
              </a:tblGrid>
              <a:tr h="7281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Credit Cards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Retail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Layaway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Cash Money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8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+ Convenient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Competitive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Interest Rates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May have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existing balance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Interest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can build quickly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Special Deals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and Incentives</a:t>
                      </a:r>
                    </a:p>
                    <a:p>
                      <a:pPr algn="ctr"/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High Interest Rates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72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poison…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2566396"/>
              </p:ext>
            </p:extLst>
          </p:nvPr>
        </p:nvGraphicFramePr>
        <p:xfrm>
          <a:off x="287870" y="1032930"/>
          <a:ext cx="8619068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767"/>
                <a:gridCol w="2154767"/>
                <a:gridCol w="2154767"/>
                <a:gridCol w="2154767"/>
              </a:tblGrid>
              <a:tr h="7281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Credit Cards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Retail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Layaway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Cash Money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8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+ Convenient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Competitive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Interest Rates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May have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existing balance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Interest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can build quickly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Special Deals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and Incentives</a:t>
                      </a:r>
                    </a:p>
                    <a:p>
                      <a:pPr algn="ctr"/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High Interest Rates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No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interest, low or no fees</a:t>
                      </a:r>
                      <a:endParaRPr lang="en-US" sz="2000" b="1" dirty="0" smtClean="0">
                        <a:solidFill>
                          <a:srgbClr val="007F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Reserve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Items</a:t>
                      </a:r>
                      <a:endParaRPr lang="en-US" sz="2000" b="1" dirty="0" smtClean="0">
                        <a:solidFill>
                          <a:srgbClr val="007F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No debt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 Demands money up front</a:t>
                      </a:r>
                      <a:endParaRPr lang="en-US" sz="2000" b="1" dirty="0" smtClean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7725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poison…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4702505"/>
              </p:ext>
            </p:extLst>
          </p:nvPr>
        </p:nvGraphicFramePr>
        <p:xfrm>
          <a:off x="287870" y="1032930"/>
          <a:ext cx="8619068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4767"/>
                <a:gridCol w="2154767"/>
                <a:gridCol w="2154767"/>
                <a:gridCol w="2154767"/>
              </a:tblGrid>
              <a:tr h="728134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Credit Cards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Retail</a:t>
                      </a:r>
                      <a:r>
                        <a:rPr lang="en-US" sz="2400" b="1" baseline="0" dirty="0" smtClean="0"/>
                        <a:t> Accounts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Layaway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Cash Money</a:t>
                      </a:r>
                      <a:endParaRPr lang="en-US" sz="2400" b="1" dirty="0"/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4844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"/>
                          <a:cs typeface="Arial"/>
                        </a:rPr>
                        <a:t>+ Convenient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Competitive</a:t>
                      </a:r>
                    </a:p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Interest Rates</a:t>
                      </a: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May have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existing balance</a:t>
                      </a:r>
                    </a:p>
                    <a:p>
                      <a:pPr marL="342900" indent="-342900" algn="ctr">
                        <a:buFontTx/>
                        <a:buChar char="-"/>
                      </a:pPr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Interest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can build quickly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Special Deals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and Incentives</a:t>
                      </a:r>
                    </a:p>
                    <a:p>
                      <a:pPr algn="ctr"/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High Interest Rates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Low 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interest, low or no fees</a:t>
                      </a:r>
                      <a:endParaRPr lang="en-US" sz="2000" b="1" dirty="0" smtClean="0">
                        <a:solidFill>
                          <a:srgbClr val="007F00"/>
                        </a:solidFill>
                        <a:latin typeface="Arial"/>
                        <a:cs typeface="Arial"/>
                      </a:endParaRPr>
                    </a:p>
                    <a:p>
                      <a:pPr algn="ctr"/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Reserve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Items</a:t>
                      </a:r>
                      <a:endParaRPr lang="en-US" sz="2000" b="1" dirty="0" smtClean="0">
                        <a:solidFill>
                          <a:srgbClr val="007F00"/>
                        </a:solidFill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No debt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 smtClean="0">
                        <a:latin typeface="Arial"/>
                        <a:cs typeface="Arial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  Demands money up front</a:t>
                      </a:r>
                      <a:endParaRPr lang="en-US" sz="2000" b="1" dirty="0" smtClean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No Fees</a:t>
                      </a:r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 or Interest</a:t>
                      </a:r>
                    </a:p>
                    <a:p>
                      <a:pPr algn="ctr"/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More Buying Power</a:t>
                      </a:r>
                    </a:p>
                    <a:p>
                      <a:pPr algn="ctr"/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007F00"/>
                          </a:solidFill>
                          <a:latin typeface="Arial"/>
                          <a:cs typeface="Arial"/>
                        </a:rPr>
                        <a:t>+ Satisfaction</a:t>
                      </a:r>
                    </a:p>
                    <a:p>
                      <a:pPr algn="ctr"/>
                      <a:endParaRPr lang="en-US" sz="2000" b="1" baseline="0" dirty="0" smtClean="0">
                        <a:latin typeface="Arial"/>
                        <a:cs typeface="Arial"/>
                      </a:endParaRPr>
                    </a:p>
                    <a:p>
                      <a:pPr algn="ctr"/>
                      <a:r>
                        <a:rPr lang="en-US" sz="2000" b="1" baseline="0" dirty="0" smtClean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- Opportunity Costs</a:t>
                      </a:r>
                      <a:endParaRPr lang="en-US" sz="2000" b="1" dirty="0">
                        <a:solidFill>
                          <a:srgbClr val="800000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3542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Ghosts of CHRISTMAS PAST (The 1870s)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19673"/>
            <a:ext cx="8321041" cy="469594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The first published greeting </a:t>
            </a:r>
            <a:r>
              <a:rPr lang="en-US" sz="2400" dirty="0"/>
              <a:t>c</a:t>
            </a:r>
            <a:r>
              <a:rPr lang="en-US" sz="2400" dirty="0" smtClean="0"/>
              <a:t>ards went on sale.</a:t>
            </a:r>
          </a:p>
          <a:p>
            <a:pPr marL="0" indent="0"/>
            <a:r>
              <a:rPr lang="en-US" sz="2400" dirty="0" smtClean="0">
                <a:solidFill>
                  <a:srgbClr val="FF0000"/>
                </a:solidFill>
                <a:latin typeface="Arial Black"/>
                <a:cs typeface="Arial Black"/>
              </a:rPr>
              <a:t>15.8 BILLION DOLLAR INDUSTRY LAST YEAR</a:t>
            </a:r>
            <a:endParaRPr lang="en-US" sz="24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pPr>
              <a:buFont typeface="Arial"/>
              <a:buChar char="•"/>
            </a:pPr>
            <a:r>
              <a:rPr lang="en-US" sz="2400" dirty="0" smtClean="0"/>
              <a:t>Christmas Trees were introduced to the general public, along with manufactured ornaments.</a:t>
            </a:r>
          </a:p>
          <a:p>
            <a:pPr marL="0" indent="0"/>
            <a:r>
              <a:rPr lang="en-US" sz="2400" dirty="0" smtClean="0">
                <a:solidFill>
                  <a:srgbClr val="FF0000"/>
                </a:solidFill>
                <a:latin typeface="Arial Black"/>
                <a:cs typeface="Arial Black"/>
              </a:rPr>
              <a:t>2.5 BILLION DOLLAR INDUSTRY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Santa Claus came to fame in England and America.</a:t>
            </a:r>
          </a:p>
          <a:p>
            <a:pPr marL="0" indent="0"/>
            <a:r>
              <a:rPr lang="en-US" sz="2400" dirty="0" smtClean="0">
                <a:solidFill>
                  <a:srgbClr val="FF0000"/>
                </a:solidFill>
                <a:latin typeface="Arial Black"/>
                <a:cs typeface="Arial Black"/>
              </a:rPr>
              <a:t>FOURTH QUARTER RETAIL DWARFS REST</a:t>
            </a:r>
          </a:p>
          <a:p>
            <a:pPr>
              <a:buFont typeface="Arial"/>
              <a:buChar char="•"/>
            </a:pPr>
            <a:r>
              <a:rPr lang="en-US" sz="2400" dirty="0" smtClean="0"/>
              <a:t>Introduction of Electric Lights nearly killed the candle industry.</a:t>
            </a:r>
          </a:p>
          <a:p>
            <a:pPr marL="0" indent="0"/>
            <a:r>
              <a:rPr lang="en-US" sz="2400" dirty="0" smtClean="0">
                <a:solidFill>
                  <a:srgbClr val="FF0000"/>
                </a:solidFill>
                <a:latin typeface="Arial Black"/>
                <a:cs typeface="Arial Black"/>
              </a:rPr>
              <a:t>STILL 2 BILLION DOLLARS A YEAR!</a:t>
            </a:r>
            <a:endParaRPr lang="en-US" sz="2400" dirty="0">
              <a:solidFill>
                <a:srgbClr val="FF0000"/>
              </a:solidFill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23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The Present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0133" y="3784600"/>
            <a:ext cx="3257198" cy="2158999"/>
          </a:xfrm>
        </p:spPr>
        <p:txBody>
          <a:bodyPr>
            <a:normAutofit/>
          </a:bodyPr>
          <a:lstStyle/>
          <a:p>
            <a:r>
              <a:rPr lang="en-US" dirty="0" smtClean="0"/>
              <a:t>There’s no time like it.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Working Toward Your Goals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91166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49866"/>
            <a:ext cx="7762240" cy="455506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LIQUID SAFETY NET</a:t>
            </a:r>
          </a:p>
          <a:p>
            <a:pPr marL="457200" indent="-457200">
              <a:buFont typeface="Arial"/>
              <a:buChar char="•"/>
            </a:pPr>
            <a:r>
              <a:rPr lang="en-US" sz="2400" b="0" dirty="0" smtClean="0"/>
              <a:t>Money for whenever you might need it.  </a:t>
            </a:r>
          </a:p>
          <a:p>
            <a:pPr marL="457200" indent="-457200">
              <a:buFont typeface="Arial"/>
              <a:buChar char="•"/>
            </a:pPr>
            <a:r>
              <a:rPr lang="en-US" sz="2400" b="0" dirty="0" smtClean="0"/>
              <a:t>Experts recommend enough for six months expenses.</a:t>
            </a:r>
          </a:p>
          <a:p>
            <a:pPr marL="0" indent="0"/>
            <a:r>
              <a:rPr lang="en-US" sz="2400" dirty="0" smtClean="0"/>
              <a:t>INVESTING</a:t>
            </a:r>
          </a:p>
          <a:p>
            <a:pPr marL="457200" indent="-457200">
              <a:buFont typeface="Arial"/>
              <a:buChar char="•"/>
            </a:pPr>
            <a:r>
              <a:rPr lang="en-US" sz="2400" b="0" dirty="0" smtClean="0"/>
              <a:t>Money set aside for your long term goals.  </a:t>
            </a:r>
          </a:p>
          <a:p>
            <a:pPr marL="457200" indent="-457200">
              <a:buFont typeface="Arial"/>
              <a:buChar char="•"/>
            </a:pPr>
            <a:r>
              <a:rPr lang="en-US" sz="2400" b="0" dirty="0" smtClean="0"/>
              <a:t>Try to manage 10% a month.</a:t>
            </a:r>
          </a:p>
          <a:p>
            <a:pPr marL="0" indent="0"/>
            <a:r>
              <a:rPr lang="en-US" sz="2400" dirty="0" smtClean="0"/>
              <a:t>SHORT TERM GOALS</a:t>
            </a:r>
          </a:p>
          <a:p>
            <a:pPr marL="457200" indent="-457200">
              <a:buFont typeface="Arial"/>
              <a:buChar char="•"/>
            </a:pPr>
            <a:r>
              <a:rPr lang="en-US" sz="2400" b="0" dirty="0" smtClean="0"/>
              <a:t>Money to cover a down payment on a house, a big purchase, or experiences like vacations and holidays.</a:t>
            </a:r>
            <a:endParaRPr lang="en-US" sz="2400" b="0" dirty="0"/>
          </a:p>
        </p:txBody>
      </p:sp>
    </p:spTree>
    <p:extLst>
      <p:ext uri="{BB962C8B-B14F-4D97-AF65-F5344CB8AC3E}">
        <p14:creationId xmlns="" xmlns:p14="http://schemas.microsoft.com/office/powerpoint/2010/main" val="309370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YOURSELF!</a:t>
            </a:r>
            <a:endParaRPr lang="en-US" dirty="0"/>
          </a:p>
        </p:txBody>
      </p:sp>
      <p:sp>
        <p:nvSpPr>
          <p:cNvPr id="4" name="Up Arrow 3"/>
          <p:cNvSpPr/>
          <p:nvPr/>
        </p:nvSpPr>
        <p:spPr>
          <a:xfrm rot="425935">
            <a:off x="739986" y="1626445"/>
            <a:ext cx="2578947" cy="2663614"/>
          </a:xfrm>
          <a:prstGeom prst="upArrow">
            <a:avLst>
              <a:gd name="adj1" fmla="val 50000"/>
              <a:gd name="adj2" fmla="val 59192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800" dirty="0" smtClean="0"/>
              <a:t>Income</a:t>
            </a:r>
            <a:endParaRPr lang="en-US" sz="2800" dirty="0"/>
          </a:p>
        </p:txBody>
      </p:sp>
      <p:sp>
        <p:nvSpPr>
          <p:cNvPr id="5" name="Up Arrow 4"/>
          <p:cNvSpPr/>
          <p:nvPr/>
        </p:nvSpPr>
        <p:spPr>
          <a:xfrm rot="10397016">
            <a:off x="4320224" y="1947601"/>
            <a:ext cx="2535552" cy="2491606"/>
          </a:xfrm>
          <a:prstGeom prst="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21242021">
            <a:off x="4814779" y="3237469"/>
            <a:ext cx="1626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dirty="0" smtClean="0">
                <a:solidFill>
                  <a:srgbClr val="FFFFFF"/>
                </a:solidFill>
              </a:rPr>
              <a:t>Expenses</a:t>
            </a:r>
            <a:endParaRPr lang="en-US" sz="2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575235" y="3215292"/>
            <a:ext cx="479213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62109" y="3069664"/>
            <a:ext cx="479213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162109" y="3243730"/>
            <a:ext cx="479213" cy="0"/>
          </a:xfrm>
          <a:prstGeom prst="line">
            <a:avLst/>
          </a:prstGeom>
          <a:ln w="28575" cmpd="sng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225368" y="745066"/>
            <a:ext cx="2878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Stencil Std"/>
                <a:cs typeface="Stencil Std"/>
              </a:rPr>
              <a:t>SAVINGS</a:t>
            </a:r>
            <a:endParaRPr lang="en-US" sz="4000" dirty="0">
              <a:latin typeface="Stencil Std"/>
              <a:cs typeface="Stencil Std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308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/>
          <a:srcRect t="10275"/>
          <a:stretch/>
        </p:blipFill>
        <p:spPr>
          <a:xfrm>
            <a:off x="914411" y="1504989"/>
            <a:ext cx="6058949" cy="42015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Mess With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762240" cy="4690534"/>
          </a:xfrm>
        </p:spPr>
        <p:txBody>
          <a:bodyPr>
            <a:normAutofit/>
          </a:bodyPr>
          <a:lstStyle/>
          <a:p>
            <a:r>
              <a:rPr lang="en-US" sz="2400" b="0" dirty="0" smtClean="0"/>
              <a:t>How should the average 20 something spend their money?</a:t>
            </a:r>
          </a:p>
        </p:txBody>
      </p:sp>
      <p:sp>
        <p:nvSpPr>
          <p:cNvPr id="5" name="Rectangle 4"/>
          <p:cNvSpPr/>
          <p:nvPr/>
        </p:nvSpPr>
        <p:spPr>
          <a:xfrm>
            <a:off x="5130815" y="2314786"/>
            <a:ext cx="1253066" cy="64854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#1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4419610" y="4883574"/>
            <a:ext cx="1253066" cy="64854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#2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201348" y="1673011"/>
            <a:ext cx="1253066" cy="675641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#3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1879613" y="4762500"/>
            <a:ext cx="1659466" cy="64854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#4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1253081" y="3949700"/>
            <a:ext cx="1659466" cy="64854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#5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066813" y="3220722"/>
            <a:ext cx="1659466" cy="64854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#6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236146" y="2513759"/>
            <a:ext cx="1659466" cy="588432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3200" dirty="0" smtClean="0"/>
              <a:t>#7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282280" y="3629904"/>
            <a:ext cx="248707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So, what can we do to save more?</a:t>
            </a:r>
            <a:endParaRPr lang="en-US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997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a Realistic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0" y="1253025"/>
            <a:ext cx="8144932" cy="485990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</a:t>
            </a:r>
            <a:r>
              <a:rPr lang="en-US" sz="2400" dirty="0" smtClean="0"/>
              <a:t> Fixed Expenses (Rent, Student Loans, Car, Insurance, etc.)</a:t>
            </a:r>
          </a:p>
          <a:p>
            <a:r>
              <a:rPr lang="en-US" sz="2400" u="sng" dirty="0" smtClean="0"/>
              <a:t>+  Average Variable Expenses (Food, Utilities, Gas, etc.)  </a:t>
            </a:r>
          </a:p>
          <a:p>
            <a:r>
              <a:rPr lang="en-US" sz="2400" i="1" dirty="0" smtClean="0">
                <a:solidFill>
                  <a:srgbClr val="800000"/>
                </a:solidFill>
              </a:rPr>
              <a:t>Average Monthly Expenses</a:t>
            </a:r>
          </a:p>
          <a:p>
            <a:endParaRPr lang="en-US" sz="2400" i="1" dirty="0"/>
          </a:p>
          <a:p>
            <a:r>
              <a:rPr lang="en-US" sz="2400" dirty="0" smtClean="0"/>
              <a:t>  </a:t>
            </a:r>
            <a:r>
              <a:rPr lang="en-US" sz="2400" dirty="0"/>
              <a:t> </a:t>
            </a:r>
            <a:r>
              <a:rPr lang="en-US" sz="2400" b="0" dirty="0" smtClean="0">
                <a:solidFill>
                  <a:srgbClr val="008000"/>
                </a:solidFill>
              </a:rPr>
              <a:t>Monthly Income</a:t>
            </a:r>
          </a:p>
          <a:p>
            <a:r>
              <a:rPr lang="en-US" sz="2400" b="0" u="sng" dirty="0" smtClean="0"/>
              <a:t>-  </a:t>
            </a:r>
            <a:r>
              <a:rPr lang="en-US" sz="2400" b="0" u="sng" dirty="0" smtClean="0">
                <a:solidFill>
                  <a:srgbClr val="800000"/>
                </a:solidFill>
              </a:rPr>
              <a:t>Average </a:t>
            </a:r>
            <a:r>
              <a:rPr lang="en-US" sz="2400" b="0" u="sng" dirty="0">
                <a:solidFill>
                  <a:srgbClr val="800000"/>
                </a:solidFill>
              </a:rPr>
              <a:t>Monthly </a:t>
            </a:r>
            <a:r>
              <a:rPr lang="en-US" sz="2400" b="0" u="sng" dirty="0" smtClean="0">
                <a:solidFill>
                  <a:srgbClr val="800000"/>
                </a:solidFill>
              </a:rPr>
              <a:t>Expenses</a:t>
            </a:r>
          </a:p>
          <a:p>
            <a:r>
              <a:rPr lang="en-US" sz="2400" i="1" dirty="0" smtClean="0"/>
              <a:t>Disposable Income</a:t>
            </a:r>
            <a:endParaRPr lang="en-US" sz="2400" i="1" dirty="0"/>
          </a:p>
          <a:p>
            <a:r>
              <a:rPr lang="en-US" sz="2400" dirty="0" smtClean="0"/>
              <a:t>  	</a:t>
            </a:r>
            <a:r>
              <a:rPr lang="en-US" sz="2400" dirty="0"/>
              <a:t>	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0859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Indisposed?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0530" y="1253025"/>
            <a:ext cx="8144932" cy="440270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if you have </a:t>
            </a:r>
            <a:r>
              <a:rPr lang="en-US" sz="2400" dirty="0" smtClean="0">
                <a:solidFill>
                  <a:srgbClr val="FF0000"/>
                </a:solidFill>
              </a:rPr>
              <a:t>no</a:t>
            </a:r>
            <a:r>
              <a:rPr lang="en-US" sz="2400" dirty="0" smtClean="0"/>
              <a:t> money left at the end of every month?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07624" y="1983771"/>
            <a:ext cx="650917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Look at your expenses line by line.</a:t>
            </a:r>
          </a:p>
          <a:p>
            <a:endParaRPr lang="en-US" sz="2400" dirty="0" smtClean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Make a list of all possible Trade-Offs and their total value.</a:t>
            </a:r>
          </a:p>
          <a:p>
            <a:endParaRPr lang="en-US" sz="24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Set a target amount.</a:t>
            </a:r>
          </a:p>
          <a:p>
            <a:endParaRPr lang="en-US" sz="2400" dirty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Make the trade!</a:t>
            </a:r>
            <a:endParaRPr lang="en-US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033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Start Disposing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015998"/>
            <a:ext cx="7982373" cy="467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Disposing of income is all too easy.  Will you…</a:t>
            </a:r>
          </a:p>
          <a:p>
            <a:pPr marL="0" indent="0" algn="ctr">
              <a:spcBef>
                <a:spcPts val="1400"/>
              </a:spcBef>
              <a:spcAft>
                <a:spcPts val="600"/>
              </a:spcAft>
            </a:pPr>
            <a:r>
              <a:rPr lang="en-US" sz="3600" dirty="0" smtClean="0"/>
              <a:t>BUY</a:t>
            </a:r>
          </a:p>
          <a:p>
            <a:pPr marL="0" indent="0" algn="ctr">
              <a:spcBef>
                <a:spcPts val="1400"/>
              </a:spcBef>
              <a:spcAft>
                <a:spcPts val="600"/>
              </a:spcAft>
            </a:pPr>
            <a:r>
              <a:rPr lang="en-US" sz="3600" dirty="0" smtClean="0"/>
              <a:t>INVEST</a:t>
            </a:r>
          </a:p>
          <a:p>
            <a:pPr marL="0" indent="0" algn="ctr">
              <a:spcBef>
                <a:spcPts val="1400"/>
              </a:spcBef>
              <a:spcAft>
                <a:spcPts val="600"/>
              </a:spcAft>
            </a:pPr>
            <a:r>
              <a:rPr lang="en-US" sz="3600" dirty="0" smtClean="0"/>
              <a:t>PAY-OFF</a:t>
            </a:r>
          </a:p>
          <a:p>
            <a:pPr marL="0" indent="0" algn="ctr">
              <a:spcBef>
                <a:spcPts val="1400"/>
              </a:spcBef>
              <a:spcAft>
                <a:spcPts val="600"/>
              </a:spcAft>
            </a:pPr>
            <a:r>
              <a:rPr lang="en-US" sz="3600" i="1" dirty="0" smtClean="0">
                <a:solidFill>
                  <a:srgbClr val="008000"/>
                </a:solidFill>
              </a:rPr>
              <a:t>or</a:t>
            </a:r>
          </a:p>
          <a:p>
            <a:pPr marL="0" indent="0" algn="ctr">
              <a:spcBef>
                <a:spcPts val="1400"/>
              </a:spcBef>
              <a:spcAft>
                <a:spcPts val="600"/>
              </a:spcAft>
            </a:pPr>
            <a:r>
              <a:rPr lang="en-US" sz="3600" dirty="0" smtClean="0"/>
              <a:t>	SAVE</a:t>
            </a:r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349659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 to the Plan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2960" y="2237766"/>
            <a:ext cx="579797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Got a number in mind?</a:t>
            </a:r>
          </a:p>
          <a:p>
            <a:endParaRPr lang="en-US" sz="2400" dirty="0" smtClean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Make it automatic.  </a:t>
            </a:r>
          </a:p>
          <a:p>
            <a:endParaRPr lang="en-US" sz="2400" dirty="0" smtClean="0">
              <a:latin typeface="Arial Black"/>
              <a:cs typeface="Arial Black"/>
            </a:endParaRPr>
          </a:p>
          <a:p>
            <a:r>
              <a:rPr lang="en-US" sz="2400" dirty="0" smtClean="0">
                <a:latin typeface="Arial Black"/>
                <a:cs typeface="Arial Black"/>
              </a:rPr>
              <a:t>The best way is to talk to your bank and setup an automatic transfer to a savings account.</a:t>
            </a:r>
            <a:endParaRPr lang="en-US" sz="2400" dirty="0">
              <a:latin typeface="Arial Black"/>
              <a:cs typeface="Arial Blac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2960" y="1243167"/>
            <a:ext cx="7677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800"/>
              </a:spcBef>
            </a:pPr>
            <a:r>
              <a:rPr lang="en-US" sz="2400" b="1" dirty="0" smtClean="0">
                <a:solidFill>
                  <a:srgbClr val="000000"/>
                </a:solidFill>
              </a:rPr>
              <a:t>A savings plan is worthless.  Action counts.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8187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11472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Pop-quiz hotshot:  You have 500 dollars in disposable income.  What do you do?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61060" y="2336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u="sng" dirty="0" smtClean="0"/>
              <a:t>SAVINGS PLAN</a:t>
            </a:r>
            <a:endParaRPr lang="en-US" sz="2800" u="sng" dirty="0"/>
          </a:p>
          <a:p>
            <a:r>
              <a:rPr lang="en-US" sz="2800" dirty="0" smtClean="0"/>
              <a:t>$1,250 Saved</a:t>
            </a:r>
            <a:endParaRPr lang="en-US" sz="2800" dirty="0"/>
          </a:p>
          <a:p>
            <a:r>
              <a:rPr lang="en-US" sz="2800" dirty="0" smtClean="0"/>
              <a:t>$250 auto-deposit</a:t>
            </a:r>
            <a:br>
              <a:rPr lang="en-US" sz="2800" dirty="0" smtClean="0"/>
            </a:br>
            <a:r>
              <a:rPr lang="en-US" sz="2800" dirty="0" smtClean="0"/>
              <a:t>per month</a:t>
            </a:r>
          </a:p>
          <a:p>
            <a:endParaRPr lang="en-US" sz="2800" dirty="0"/>
          </a:p>
          <a:p>
            <a:r>
              <a:rPr lang="en-US" sz="2800" dirty="0" smtClean="0"/>
              <a:t>You: ________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544060" y="2336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u="sng" dirty="0" smtClean="0"/>
              <a:t>CREDIT CARD BILL</a:t>
            </a:r>
            <a:endParaRPr lang="en-US" sz="2800" u="sng" dirty="0"/>
          </a:p>
          <a:p>
            <a:r>
              <a:rPr lang="en-US" sz="2800" dirty="0" smtClean="0"/>
              <a:t>$2000 </a:t>
            </a:r>
            <a:r>
              <a:rPr lang="en-US" sz="2800" dirty="0"/>
              <a:t>Balance</a:t>
            </a:r>
          </a:p>
          <a:p>
            <a:r>
              <a:rPr lang="en-US" sz="2800" dirty="0" smtClean="0"/>
              <a:t>15% </a:t>
            </a:r>
            <a:r>
              <a:rPr lang="en-US" sz="2800" dirty="0"/>
              <a:t>APR</a:t>
            </a:r>
          </a:p>
          <a:p>
            <a:r>
              <a:rPr lang="en-US" sz="2800" dirty="0" smtClean="0"/>
              <a:t>$20 </a:t>
            </a:r>
            <a:r>
              <a:rPr lang="en-US" sz="2800" dirty="0"/>
              <a:t>minimum </a:t>
            </a:r>
            <a:r>
              <a:rPr lang="en-US" sz="2800" dirty="0" smtClean="0"/>
              <a:t>due</a:t>
            </a:r>
          </a:p>
          <a:p>
            <a:endParaRPr lang="en-US" sz="2800" dirty="0"/>
          </a:p>
          <a:p>
            <a:r>
              <a:rPr lang="en-US" sz="2800" dirty="0" smtClean="0"/>
              <a:t>You pay: ________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46190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Seize the Momentum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31299"/>
            <a:ext cx="7520940" cy="11472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It’s all about cycles, so get peddling…</a:t>
            </a:r>
            <a:endParaRPr lang="en-US" sz="28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2313238439"/>
              </p:ext>
            </p:extLst>
          </p:nvPr>
        </p:nvGraphicFramePr>
        <p:xfrm>
          <a:off x="619764" y="1303862"/>
          <a:ext cx="8067039" cy="4614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Curved Connector 6"/>
          <p:cNvCxnSpPr/>
          <p:nvPr/>
        </p:nvCxnSpPr>
        <p:spPr>
          <a:xfrm rot="10800000" flipV="1">
            <a:off x="6685280" y="1727200"/>
            <a:ext cx="508000" cy="365760"/>
          </a:xfrm>
          <a:prstGeom prst="curvedConnector3">
            <a:avLst>
              <a:gd name="adj1" fmla="val 50000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 rot="379910">
            <a:off x="6833441" y="1359294"/>
            <a:ext cx="1862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Start here!</a:t>
            </a:r>
            <a:endParaRPr lang="en-US" sz="24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65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Christmas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9547"/>
          </a:xfrm>
        </p:spPr>
        <p:txBody>
          <a:bodyPr>
            <a:normAutofit fontScale="77500" lnSpcReduction="20000"/>
          </a:bodyPr>
          <a:lstStyle/>
          <a:p>
            <a:endParaRPr lang="en-US" sz="2400" dirty="0"/>
          </a:p>
          <a:p>
            <a:r>
              <a:rPr lang="en-US" sz="3900" i="1" dirty="0"/>
              <a:t>How much </a:t>
            </a:r>
            <a:r>
              <a:rPr lang="en-US" sz="3900" i="1" dirty="0" smtClean="0"/>
              <a:t>does </a:t>
            </a:r>
            <a:r>
              <a:rPr lang="en-US" sz="3900" i="1" dirty="0"/>
              <a:t>the average A</a:t>
            </a:r>
            <a:r>
              <a:rPr lang="en-US" sz="3900" i="1" dirty="0" smtClean="0"/>
              <a:t>merican person </a:t>
            </a:r>
            <a:r>
              <a:rPr lang="en-US" sz="3900" i="1" dirty="0"/>
              <a:t>spend on the </a:t>
            </a:r>
            <a:r>
              <a:rPr lang="en-US" sz="3900" i="1" dirty="0" smtClean="0"/>
              <a:t>holidays?</a:t>
            </a:r>
          </a:p>
          <a:p>
            <a:endParaRPr lang="en-US" sz="2400" i="1" dirty="0"/>
          </a:p>
          <a:p>
            <a:pPr algn="ctr"/>
            <a:endParaRPr lang="en-US" sz="5200" dirty="0" smtClean="0">
              <a:solidFill>
                <a:srgbClr val="FF0000"/>
              </a:solidFill>
              <a:latin typeface="Arial Black"/>
              <a:cs typeface="Arial Black"/>
            </a:endParaRPr>
          </a:p>
          <a:p>
            <a:pPr algn="ctr"/>
            <a:r>
              <a:rPr lang="en-US" sz="5200" dirty="0" smtClean="0">
                <a:solidFill>
                  <a:srgbClr val="FF0000"/>
                </a:solidFill>
                <a:latin typeface="Arial Black"/>
                <a:cs typeface="Arial Black"/>
              </a:rPr>
              <a:t>$690</a:t>
            </a:r>
            <a:endParaRPr lang="en-US" sz="5200" dirty="0">
              <a:solidFill>
                <a:srgbClr val="FF0000"/>
              </a:solidFill>
              <a:latin typeface="Arial Black"/>
              <a:cs typeface="Arial Black"/>
            </a:endParaRPr>
          </a:p>
          <a:p>
            <a:endParaRPr lang="en-US" sz="2400" b="0" dirty="0" smtClean="0">
              <a:hlinkClick r:id="rId2"/>
            </a:endParaRPr>
          </a:p>
          <a:p>
            <a:endParaRPr lang="en-US" dirty="0" smtClean="0">
              <a:hlinkClick r:id="rId2"/>
            </a:endParaRP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://www.mint.com/blog/trends/how-does-your-holiday-spending-compare-to-the-national-average-112011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0980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67996" y="1559169"/>
            <a:ext cx="5212080" cy="1089427"/>
          </a:xfrm>
        </p:spPr>
        <p:txBody>
          <a:bodyPr/>
          <a:lstStyle/>
          <a:p>
            <a:r>
              <a:rPr lang="en-US" sz="5400" dirty="0" smtClean="0"/>
              <a:t>Go Forth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7066" y="2829982"/>
            <a:ext cx="3257198" cy="2692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Don</a:t>
            </a:r>
            <a:r>
              <a:rPr lang="fr-FR" dirty="0" smtClean="0"/>
              <a:t>’</a:t>
            </a:r>
            <a:r>
              <a:rPr lang="en-US" dirty="0" smtClean="0"/>
              <a:t>t wait for perfection.</a:t>
            </a:r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tart saving today!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And Prosper!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7274009" y="6400801"/>
            <a:ext cx="18899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Travis Waugh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07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1391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PAST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What’s done is done.  Now what are we going to do about it?</a:t>
            </a:r>
          </a:p>
          <a:p>
            <a:pPr marL="0" indent="0"/>
            <a:r>
              <a:rPr lang="en-US" sz="2800" dirty="0" smtClean="0"/>
              <a:t>THE FUTURE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It will be here before you know it.  How do we want next year to be different?</a:t>
            </a:r>
          </a:p>
          <a:p>
            <a:pPr marL="0" indent="0"/>
            <a:r>
              <a:rPr lang="en-US" sz="2800" dirty="0" smtClean="0"/>
              <a:t>THE PRESENT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Time for action.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758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The PAST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3359020"/>
            <a:ext cx="3807779" cy="2584579"/>
          </a:xfrm>
        </p:spPr>
        <p:txBody>
          <a:bodyPr>
            <a:normAutofit/>
          </a:bodyPr>
          <a:lstStyle/>
          <a:p>
            <a:r>
              <a:rPr lang="en-US" dirty="0" smtClean="0"/>
              <a:t>In which we discuss holes… and how to dig out of them.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Dealing with Holiday Debt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4341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Major Credit Cards</a:t>
            </a:r>
          </a:p>
          <a:p>
            <a:r>
              <a:rPr lang="en-US" dirty="0" smtClean="0"/>
              <a:t>Retail Cards</a:t>
            </a:r>
          </a:p>
          <a:p>
            <a:r>
              <a:rPr lang="en-US" dirty="0" smtClean="0"/>
              <a:t>Student Loans</a:t>
            </a:r>
          </a:p>
          <a:p>
            <a:r>
              <a:rPr lang="en-US" dirty="0" smtClean="0"/>
              <a:t>Vehicle Loans</a:t>
            </a:r>
          </a:p>
          <a:p>
            <a:r>
              <a:rPr lang="en-US" dirty="0" smtClean="0"/>
              <a:t>Mortgages</a:t>
            </a:r>
          </a:p>
          <a:p>
            <a:r>
              <a:rPr lang="en-US" dirty="0" smtClean="0"/>
              <a:t>Other Bank Loans</a:t>
            </a:r>
          </a:p>
          <a:p>
            <a:r>
              <a:rPr lang="en-US" dirty="0" smtClean="0"/>
              <a:t>Personal Loans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27885" y="1687864"/>
            <a:ext cx="4277504" cy="264042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ALL DEBT IS NOT CREATED EQUAL.</a:t>
            </a:r>
          </a:p>
          <a:p>
            <a:endParaRPr lang="en-US" dirty="0">
              <a:latin typeface="Arial Black"/>
              <a:cs typeface="Arial Black"/>
            </a:endParaRPr>
          </a:p>
          <a:p>
            <a:r>
              <a:rPr lang="en-US" dirty="0" smtClean="0">
                <a:latin typeface="Arial Black"/>
                <a:cs typeface="Arial Black"/>
              </a:rPr>
              <a:t>BUT ALL MUST BE PAID.</a:t>
            </a:r>
            <a:endParaRPr lang="en-US" dirty="0">
              <a:latin typeface="Arial Black"/>
              <a:cs typeface="Arial Black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Debt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159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FUELS THE HOLIDAY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Credit Card usage spikes in November and December, with a majority of consumers relying on plastic to achieve their holiday dreams.</a:t>
            </a:r>
          </a:p>
          <a:p>
            <a:endParaRPr lang="en-US" sz="2800" dirty="0"/>
          </a:p>
          <a:p>
            <a:r>
              <a:rPr lang="en-US" sz="2800" dirty="0" smtClean="0"/>
              <a:t>46 percent plan to pay off this debt by the end of January, but…</a:t>
            </a:r>
          </a:p>
          <a:p>
            <a:endParaRPr lang="en-US" sz="2800" dirty="0"/>
          </a:p>
          <a:p>
            <a:endParaRPr lang="en-US" sz="2800" dirty="0">
              <a:latin typeface="Arial Black"/>
              <a:cs typeface="Arial Black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2960" y="4878926"/>
            <a:ext cx="66636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Black"/>
                <a:cs typeface="Arial Black"/>
              </a:rPr>
              <a:t>6 Percent were still paying in October!</a:t>
            </a:r>
            <a:endParaRPr lang="en-US" sz="24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713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Curious Case of Travis P.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" y="943088"/>
            <a:ext cx="75209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Travis </a:t>
            </a:r>
            <a:r>
              <a:rPr lang="en-US" sz="2400" dirty="0" smtClean="0"/>
              <a:t>P., </a:t>
            </a:r>
            <a:r>
              <a:rPr lang="en-US" sz="2400" dirty="0"/>
              <a:t>37, is still trying to wrangle down debt from </a:t>
            </a:r>
            <a:r>
              <a:rPr lang="en-US" sz="2400" dirty="0">
                <a:solidFill>
                  <a:srgbClr val="FF0000"/>
                </a:solidFill>
              </a:rPr>
              <a:t>more than a decade </a:t>
            </a:r>
            <a:r>
              <a:rPr lang="en-US" sz="2400" dirty="0"/>
              <a:t>of </a:t>
            </a:r>
            <a:r>
              <a:rPr lang="en-US" sz="2400" dirty="0" smtClean="0"/>
              <a:t>Christmases.</a:t>
            </a:r>
          </a:p>
        </p:txBody>
      </p:sp>
      <p:sp>
        <p:nvSpPr>
          <p:cNvPr id="5" name="Rectangle 4"/>
          <p:cNvSpPr/>
          <p:nvPr/>
        </p:nvSpPr>
        <p:spPr>
          <a:xfrm>
            <a:off x="822959" y="1776750"/>
            <a:ext cx="81497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srgbClr val="000000"/>
                </a:solidFill>
              </a:rPr>
              <a:t>The Minnesota resident used to be among the deal-hungry hordes camped outside of Best Buy on Black Friday. One time he scored a new computer, a camcorder and other electronics equipment — “</a:t>
            </a:r>
            <a:r>
              <a:rPr lang="en-US" sz="2400" i="1" dirty="0">
                <a:solidFill>
                  <a:srgbClr val="FF0000"/>
                </a:solidFill>
              </a:rPr>
              <a:t>not because we needed it or because we had the money for it, but because it was a good deal.</a:t>
            </a:r>
            <a:r>
              <a:rPr lang="en-US" sz="2400" dirty="0">
                <a:solidFill>
                  <a:srgbClr val="000000"/>
                </a:solidFill>
              </a:rPr>
              <a:t>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789500" y="3699030"/>
            <a:ext cx="818323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Travis thought he was being </a:t>
            </a:r>
            <a:r>
              <a:rPr lang="en-US" sz="2400" dirty="0"/>
              <a:t>responsible by paying the minimum required </a:t>
            </a:r>
            <a:r>
              <a:rPr lang="en-US" sz="2400" dirty="0" smtClean="0"/>
              <a:t>on his credit </a:t>
            </a:r>
            <a:r>
              <a:rPr lang="en-US" sz="2400" dirty="0"/>
              <a:t>card bills each month, not realizing </a:t>
            </a:r>
            <a:r>
              <a:rPr lang="en-US" sz="2400" dirty="0" smtClean="0"/>
              <a:t>that his </a:t>
            </a:r>
            <a:r>
              <a:rPr lang="en-US" sz="2400" dirty="0"/>
              <a:t>remaining balance was skyrocketing to </a:t>
            </a:r>
            <a:r>
              <a:rPr lang="en-US" sz="2400" dirty="0" smtClean="0"/>
              <a:t>over…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06251" y="4799086"/>
            <a:ext cx="1882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rgbClr val="FF0000"/>
                </a:solidFill>
              </a:rPr>
              <a:t>$100,000</a:t>
            </a:r>
            <a:r>
              <a:rPr lang="en-US" sz="2800" b="1" i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http://www.washingtonpost.com/business/economy/shoppers-return-to-credit-to-pay-for-holidays/2011/12/22/gIQAc0NnKP_story.html</a:t>
            </a:r>
          </a:p>
        </p:txBody>
      </p:sp>
    </p:spTree>
    <p:extLst>
      <p:ext uri="{BB962C8B-B14F-4D97-AF65-F5344CB8AC3E}">
        <p14:creationId xmlns="" xmlns:p14="http://schemas.microsoft.com/office/powerpoint/2010/main" val="892218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Curious Case of Travis P.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22960" y="1204013"/>
            <a:ext cx="3320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</a:t>
            </a:r>
            <a:r>
              <a:rPr lang="en-US" sz="2400" dirty="0" smtClean="0"/>
              <a:t>his </a:t>
            </a:r>
            <a:r>
              <a:rPr lang="en-US" sz="2400" dirty="0"/>
              <a:t>lender increased </a:t>
            </a:r>
            <a:r>
              <a:rPr lang="en-US" sz="2400" dirty="0" smtClean="0"/>
              <a:t>his </a:t>
            </a:r>
            <a:r>
              <a:rPr lang="en-US" sz="2400" dirty="0"/>
              <a:t>monthly minimum in 2009, </a:t>
            </a:r>
            <a:r>
              <a:rPr lang="en-US" sz="2400" dirty="0" smtClean="0"/>
              <a:t>Travis </a:t>
            </a:r>
            <a:r>
              <a:rPr lang="en-US" sz="2400" dirty="0"/>
              <a:t>realized he couldn’t afford the </a:t>
            </a:r>
            <a:r>
              <a:rPr lang="en-US" sz="2400" dirty="0" smtClean="0"/>
              <a:t>payment.</a:t>
            </a:r>
          </a:p>
        </p:txBody>
      </p:sp>
      <p:sp>
        <p:nvSpPr>
          <p:cNvPr id="5" name="Rectangle 4"/>
          <p:cNvSpPr/>
          <p:nvPr/>
        </p:nvSpPr>
        <p:spPr>
          <a:xfrm>
            <a:off x="682320" y="4003555"/>
            <a:ext cx="83312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“</a:t>
            </a:r>
            <a:r>
              <a:rPr lang="en-US" sz="3200" i="1" dirty="0">
                <a:solidFill>
                  <a:srgbClr val="FF0000"/>
                </a:solidFill>
              </a:rPr>
              <a:t>That should’ve been a clue right there that something was out of </a:t>
            </a:r>
            <a:r>
              <a:rPr lang="en-US" sz="3200" i="1" dirty="0" smtClean="0">
                <a:solidFill>
                  <a:srgbClr val="FF0000"/>
                </a:solidFill>
              </a:rPr>
              <a:t>whack</a:t>
            </a:r>
            <a:r>
              <a:rPr lang="en-US" sz="3200" dirty="0" smtClean="0"/>
              <a:t>,” he said.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85391" y="1196474"/>
            <a:ext cx="36585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dirty="0">
                <a:solidFill>
                  <a:srgbClr val="000000"/>
                </a:solidFill>
              </a:rPr>
              <a:t>It had ballooned to an amount larger than his mortgage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http://www.washingtonpost.com/business/economy/shoppers-return-to-credit-to-pay-for-holidays/2011/12/22/gIQAc0NnKP_story.html</a:t>
            </a:r>
          </a:p>
        </p:txBody>
      </p:sp>
    </p:spTree>
    <p:extLst>
      <p:ext uri="{BB962C8B-B14F-4D97-AF65-F5344CB8AC3E}">
        <p14:creationId xmlns="" xmlns:p14="http://schemas.microsoft.com/office/powerpoint/2010/main" val="93559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Custom 1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F0000"/>
      </a:accent2>
      <a:accent3>
        <a:srgbClr val="00FF00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1208</TotalTime>
  <Words>1221</Words>
  <Application>Microsoft Office PowerPoint</Application>
  <PresentationFormat>On-screen Show (4:3)</PresentationFormat>
  <Paragraphs>277</Paragraphs>
  <Slides>30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Angles</vt:lpstr>
      <vt:lpstr> It’s Your Money</vt:lpstr>
      <vt:lpstr>Ghosts of CHRISTMAS PAST (The 1870s)</vt:lpstr>
      <vt:lpstr>Christmas Present</vt:lpstr>
      <vt:lpstr>AGENDA</vt:lpstr>
      <vt:lpstr>The PAST</vt:lpstr>
      <vt:lpstr>Types of Debt</vt:lpstr>
      <vt:lpstr>DEBT FUELS THE HOLIDAY FIRE</vt:lpstr>
      <vt:lpstr>The Curious Case of Travis P.</vt:lpstr>
      <vt:lpstr>The Curious Case of Travis P.</vt:lpstr>
      <vt:lpstr>The Curious Case of Travis P.</vt:lpstr>
      <vt:lpstr>Slide 11</vt:lpstr>
      <vt:lpstr>Case Study</vt:lpstr>
      <vt:lpstr>The FUTURE</vt:lpstr>
      <vt:lpstr>How Much Holiday do You Want?</vt:lpstr>
      <vt:lpstr>Pick your poison…</vt:lpstr>
      <vt:lpstr>Pick your poison…</vt:lpstr>
      <vt:lpstr>Pick your poison…</vt:lpstr>
      <vt:lpstr>Pick your poison…</vt:lpstr>
      <vt:lpstr>Pick your poison…</vt:lpstr>
      <vt:lpstr>The Present</vt:lpstr>
      <vt:lpstr>WHY SAVE?</vt:lpstr>
      <vt:lpstr>SAVE YOURSELF!</vt:lpstr>
      <vt:lpstr>Let’s Mess With Expenses</vt:lpstr>
      <vt:lpstr>Make a Realistic Budget</vt:lpstr>
      <vt:lpstr>Indisposed?</vt:lpstr>
      <vt:lpstr>Let's Start Disposing</vt:lpstr>
      <vt:lpstr>Stick to the Plan</vt:lpstr>
      <vt:lpstr>Case Study</vt:lpstr>
      <vt:lpstr>Seize the Momentum</vt:lpstr>
      <vt:lpstr>Go Forth</vt:lpstr>
    </vt:vector>
  </TitlesOfParts>
  <Company>Ohio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Your Money</dc:title>
  <dc:creator>Dorothy Chalk</dc:creator>
  <cp:lastModifiedBy>Laura Freeze</cp:lastModifiedBy>
  <cp:revision>30</cp:revision>
  <dcterms:created xsi:type="dcterms:W3CDTF">2012-01-10T03:26:11Z</dcterms:created>
  <dcterms:modified xsi:type="dcterms:W3CDTF">2012-11-19T16:28:42Z</dcterms:modified>
</cp:coreProperties>
</file>